
<file path=[Content_Types].xml><?xml version="1.0" encoding="utf-8"?>
<Types xmlns="http://schemas.openxmlformats.org/package/2006/content-types">
  <Default Extension="jfif" ContentType="image/jpeg"/>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1"/>
  </p:notesMasterIdLst>
  <p:sldIdLst>
    <p:sldId id="266" r:id="rId5"/>
    <p:sldId id="309" r:id="rId6"/>
    <p:sldId id="310" r:id="rId7"/>
    <p:sldId id="311" r:id="rId8"/>
    <p:sldId id="312" r:id="rId9"/>
    <p:sldId id="31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136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0453" autoAdjust="0"/>
  </p:normalViewPr>
  <p:slideViewPr>
    <p:cSldViewPr snapToGrid="0">
      <p:cViewPr varScale="1">
        <p:scale>
          <a:sx n="96" d="100"/>
          <a:sy n="96" d="100"/>
        </p:scale>
        <p:origin x="995"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pPr>
            <a:lnSpc>
              <a:spcPct val="100000"/>
            </a:lnSpc>
            <a:defRPr cap="all"/>
          </a:pPr>
          <a:r>
            <a:rPr lang="en-US" dirty="0"/>
            <a:t>Total views</a:t>
          </a:r>
        </a:p>
        <a:p>
          <a:pPr>
            <a:lnSpc>
              <a:spcPct val="100000"/>
            </a:lnSpc>
            <a:defRPr cap="all"/>
          </a:pPr>
          <a:r>
            <a:rPr lang="en-US" dirty="0"/>
            <a:t>230,945,654,850</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en-US" dirty="0"/>
            <a:t>Total Likes</a:t>
          </a:r>
        </a:p>
        <a:p>
          <a:pPr>
            <a:lnSpc>
              <a:spcPct val="100000"/>
            </a:lnSpc>
            <a:defRPr cap="all"/>
          </a:pPr>
          <a:r>
            <a:rPr lang="en-US" dirty="0"/>
            <a:t>1,686,525,216</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r>
            <a:rPr lang="en-US" dirty="0"/>
            <a:t>Total Videos</a:t>
          </a:r>
        </a:p>
        <a:p>
          <a:pPr>
            <a:lnSpc>
              <a:spcPct val="100000"/>
            </a:lnSpc>
            <a:defRPr cap="all"/>
          </a:pPr>
          <a:r>
            <a:rPr lang="en-US" dirty="0"/>
            <a:t>19,336</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B6056BFB-47D7-4C5F-BA11-2CB63C56A52D}" type="pres">
      <dgm:prSet presAssocID="{01A66772-F185-4D58-B8BB-E9370D7A7A2B}" presName="root" presStyleCnt="0">
        <dgm:presLayoutVars>
          <dgm:dir/>
          <dgm:resizeHandles val="exact"/>
        </dgm:presLayoutVars>
      </dgm:prSet>
      <dgm:spPr/>
    </dgm:pt>
    <dgm:pt modelId="{311B26C8-22B1-4363-B621-DD56FB7418C8}" type="pres">
      <dgm:prSet presAssocID="{40FC4FFE-8987-4A26-B7F4-8A516F18ADAE}" presName="compNode" presStyleCnt="0"/>
      <dgm:spPr/>
    </dgm:pt>
    <dgm:pt modelId="{A201D7A7-914C-4D24-8B82-EE40155AB0BE}" type="pres">
      <dgm:prSet presAssocID="{40FC4FFE-8987-4A26-B7F4-8A516F18ADAE}" presName="iconBgRect" presStyleLbl="bgShp" presStyleIdx="0" presStyleCnt="3"/>
      <dgm:spPr>
        <a:prstGeom prst="ellipse">
          <a:avLst/>
        </a:prstGeom>
      </dgm:spPr>
    </dgm:pt>
    <dgm:pt modelId="{8FA2F131-CD01-4CBD-B7A5-1B9B5E7F0402}" type="pres">
      <dgm:prSet presAssocID="{40FC4FFE-8987-4A26-B7F4-8A516F18ADAE}"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Pie chart"/>
        </a:ext>
      </dgm:extLst>
    </dgm:pt>
    <dgm:pt modelId="{F755F00C-B2DB-4097-B4BC-8F1BACC938B7}" type="pres">
      <dgm:prSet presAssocID="{40FC4FFE-8987-4A26-B7F4-8A516F18ADAE}" presName="spaceRect" presStyleCnt="0"/>
      <dgm:spPr/>
    </dgm:pt>
    <dgm:pt modelId="{08F4E96D-0DB6-4476-8C51-7CC7EC2F227B}" type="pres">
      <dgm:prSet presAssocID="{40FC4FFE-8987-4A26-B7F4-8A516F18ADAE}" presName="textRect" presStyleLbl="revTx" presStyleIdx="0" presStyleCnt="3">
        <dgm:presLayoutVars>
          <dgm:chMax val="1"/>
          <dgm:chPref val="1"/>
        </dgm:presLayoutVars>
      </dgm:prSet>
      <dgm:spPr/>
    </dgm:pt>
    <dgm:pt modelId="{5AB3C10D-885E-4522-AB39-7ED4318D191A}" type="pres">
      <dgm:prSet presAssocID="{5B62599A-5C9B-48E7-896E-EA782AC60C8B}" presName="sibTrans" presStyleCnt="0"/>
      <dgm:spPr/>
    </dgm:pt>
    <dgm:pt modelId="{2F278BF9-E1B2-4A1C-B065-C19A7B904219}" type="pres">
      <dgm:prSet presAssocID="{49225C73-1633-42F1-AB3B-7CB183E5F8B8}" presName="compNode" presStyleCnt="0"/>
      <dgm:spPr/>
    </dgm:pt>
    <dgm:pt modelId="{543C18BC-1989-44B2-9862-C670C61D3452}" type="pres">
      <dgm:prSet presAssocID="{49225C73-1633-42F1-AB3B-7CB183E5F8B8}" presName="iconBgRect" presStyleLbl="bgShp" presStyleIdx="1" presStyleCnt="3"/>
      <dgm:spPr>
        <a:prstGeom prst="ellipse">
          <a:avLst/>
        </a:prstGeom>
      </dgm:spPr>
    </dgm:pt>
    <dgm:pt modelId="{E94F35BC-9C76-400A-BBCA-0032259E2E5A}" type="pres">
      <dgm:prSet presAssocID="{49225C73-1633-42F1-AB3B-7CB183E5F8B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ullseye"/>
        </a:ext>
      </dgm:extLst>
    </dgm:pt>
    <dgm:pt modelId="{503A6D04-9ADD-43CC-9847-497CD48F2D11}" type="pres">
      <dgm:prSet presAssocID="{49225C73-1633-42F1-AB3B-7CB183E5F8B8}" presName="spaceRect" presStyleCnt="0"/>
      <dgm:spPr/>
    </dgm:pt>
    <dgm:pt modelId="{20363298-B2A6-463D-A7BE-F9F67404E389}" type="pres">
      <dgm:prSet presAssocID="{49225C73-1633-42F1-AB3B-7CB183E5F8B8}" presName="textRect" presStyleLbl="revTx" presStyleIdx="1" presStyleCnt="3">
        <dgm:presLayoutVars>
          <dgm:chMax val="1"/>
          <dgm:chPref val="1"/>
        </dgm:presLayoutVars>
      </dgm:prSet>
      <dgm:spPr/>
    </dgm:pt>
    <dgm:pt modelId="{A47947BB-708D-4F7E-B072-3C2E42B34B24}" type="pres">
      <dgm:prSet presAssocID="{9646853A-8964-4519-A5B1-0B7D18B2983D}" presName="sibTrans" presStyleCnt="0"/>
      <dgm:spPr/>
    </dgm:pt>
    <dgm:pt modelId="{BDCD0AC9-D564-4025-AD8A-36664A6CBE31}" type="pres">
      <dgm:prSet presAssocID="{1C383F32-22E8-4F62-A3E0-BDC3D5F48992}" presName="compNode" presStyleCnt="0"/>
      <dgm:spPr/>
    </dgm:pt>
    <dgm:pt modelId="{5BDDFF18-9AEC-4E5E-B9AA-33D86F01A63E}" type="pres">
      <dgm:prSet presAssocID="{1C383F32-22E8-4F62-A3E0-BDC3D5F48992}" presName="iconBgRect" presStyleLbl="bgShp" presStyleIdx="2" presStyleCnt="3"/>
      <dgm:spPr>
        <a:prstGeom prst="ellipse">
          <a:avLst/>
        </a:prstGeom>
      </dgm:spPr>
    </dgm:pt>
    <dgm:pt modelId="{F09AEBFF-D2D3-4FFF-AD65-C3CEAEEB10F2}" type="pres">
      <dgm:prSet presAssocID="{1C383F32-22E8-4F62-A3E0-BDC3D5F489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Stopwatch"/>
        </a:ext>
      </dgm:extLst>
    </dgm:pt>
    <dgm:pt modelId="{F2EBFBCF-0520-415A-A886-3C4F90D208EF}" type="pres">
      <dgm:prSet presAssocID="{1C383F32-22E8-4F62-A3E0-BDC3D5F48992}" presName="spaceRect" presStyleCnt="0"/>
      <dgm:spPr/>
    </dgm:pt>
    <dgm:pt modelId="{AB9CAFAA-6939-48A6-A89B-19D1A94B9EA1}"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BA953D32-2DFF-47FE-AF26-C6B9E63D38DF}" type="presOf" srcId="{49225C73-1633-42F1-AB3B-7CB183E5F8B8}" destId="{20363298-B2A6-463D-A7BE-F9F67404E389}" srcOrd="0" destOrd="0" presId="urn:microsoft.com/office/officeart/2018/5/layout/IconLeafLabelList"/>
    <dgm:cxn modelId="{EC450542-0ED9-4BD6-9E85-5709B80794C5}" type="presOf" srcId="{01A66772-F185-4D58-B8BB-E9370D7A7A2B}" destId="{B6056BFB-47D7-4C5F-BA11-2CB63C56A52D}" srcOrd="0" destOrd="0" presId="urn:microsoft.com/office/officeart/2018/5/layout/IconLeafLabelList"/>
    <dgm:cxn modelId="{C7AD8469-3C68-4AF9-AB82-79B0043AA120}" srcId="{01A66772-F185-4D58-B8BB-E9370D7A7A2B}" destId="{40FC4FFE-8987-4A26-B7F4-8A516F18ADAE}" srcOrd="0" destOrd="0" parTransId="{CAD7EF86-FB23-41F6-BF42-040B36DEFDB1}" sibTransId="{5B62599A-5C9B-48E7-896E-EA782AC60C8B}"/>
    <dgm:cxn modelId="{C4CCE57E-E871-46D6-BAD5-880252C95D22}" srcId="{01A66772-F185-4D58-B8BB-E9370D7A7A2B}" destId="{1C383F32-22E8-4F62-A3E0-BDC3D5F48992}" srcOrd="2" destOrd="0" parTransId="{A7920A2F-3244-4159-AF04-6A1D38B7B317}" sibTransId="{8500F72A-2C6D-4FDF-9C1D-CA691380EB0B}"/>
    <dgm:cxn modelId="{D55FAE9C-CF3C-44F3-9D1E-DE6DF574E6D9}" type="presOf" srcId="{1C383F32-22E8-4F62-A3E0-BDC3D5F48992}" destId="{AB9CAFAA-6939-48A6-A89B-19D1A94B9EA1}" srcOrd="0" destOrd="0" presId="urn:microsoft.com/office/officeart/2018/5/layout/IconLeafLabelList"/>
    <dgm:cxn modelId="{A85983B4-FADF-419C-BC71-B5F0871C3055}" type="presOf" srcId="{40FC4FFE-8987-4A26-B7F4-8A516F18ADAE}" destId="{08F4E96D-0DB6-4476-8C51-7CC7EC2F227B}" srcOrd="0" destOrd="0" presId="urn:microsoft.com/office/officeart/2018/5/layout/IconLeafLabelList"/>
    <dgm:cxn modelId="{A3E74EE8-8900-4EBD-8983-3BF0AFD6DCC7}" type="presParOf" srcId="{B6056BFB-47D7-4C5F-BA11-2CB63C56A52D}" destId="{311B26C8-22B1-4363-B621-DD56FB7418C8}" srcOrd="0" destOrd="0" presId="urn:microsoft.com/office/officeart/2018/5/layout/IconLeafLabelList"/>
    <dgm:cxn modelId="{044EA9E0-B51B-492A-BE32-015CEAD0BAC9}" type="presParOf" srcId="{311B26C8-22B1-4363-B621-DD56FB7418C8}" destId="{A201D7A7-914C-4D24-8B82-EE40155AB0BE}" srcOrd="0" destOrd="0" presId="urn:microsoft.com/office/officeart/2018/5/layout/IconLeafLabelList"/>
    <dgm:cxn modelId="{08373EC6-14CB-429D-9495-F32683B931D7}" type="presParOf" srcId="{311B26C8-22B1-4363-B621-DD56FB7418C8}" destId="{8FA2F131-CD01-4CBD-B7A5-1B9B5E7F0402}" srcOrd="1" destOrd="0" presId="urn:microsoft.com/office/officeart/2018/5/layout/IconLeafLabelList"/>
    <dgm:cxn modelId="{9AB500F0-62A2-4E73-B4F4-5056804C8D6A}" type="presParOf" srcId="{311B26C8-22B1-4363-B621-DD56FB7418C8}" destId="{F755F00C-B2DB-4097-B4BC-8F1BACC938B7}" srcOrd="2" destOrd="0" presId="urn:microsoft.com/office/officeart/2018/5/layout/IconLeafLabelList"/>
    <dgm:cxn modelId="{676606A7-6564-4CEB-ACE0-4FF9A3A04E67}" type="presParOf" srcId="{311B26C8-22B1-4363-B621-DD56FB7418C8}" destId="{08F4E96D-0DB6-4476-8C51-7CC7EC2F227B}" srcOrd="3" destOrd="0" presId="urn:microsoft.com/office/officeart/2018/5/layout/IconLeafLabelList"/>
    <dgm:cxn modelId="{EAE0F94A-A454-4049-84F7-9EC90E847A03}" type="presParOf" srcId="{B6056BFB-47D7-4C5F-BA11-2CB63C56A52D}" destId="{5AB3C10D-885E-4522-AB39-7ED4318D191A}" srcOrd="1" destOrd="0" presId="urn:microsoft.com/office/officeart/2018/5/layout/IconLeafLabelList"/>
    <dgm:cxn modelId="{B0B5B21A-5ADD-4500-9A67-9B26AF543EBA}" type="presParOf" srcId="{B6056BFB-47D7-4C5F-BA11-2CB63C56A52D}" destId="{2F278BF9-E1B2-4A1C-B065-C19A7B904219}" srcOrd="2" destOrd="0" presId="urn:microsoft.com/office/officeart/2018/5/layout/IconLeafLabelList"/>
    <dgm:cxn modelId="{11FEAF2C-54F7-4E9C-A1D6-5FA0BF7F3665}" type="presParOf" srcId="{2F278BF9-E1B2-4A1C-B065-C19A7B904219}" destId="{543C18BC-1989-44B2-9862-C670C61D3452}" srcOrd="0" destOrd="0" presId="urn:microsoft.com/office/officeart/2018/5/layout/IconLeafLabelList"/>
    <dgm:cxn modelId="{92C17ECB-A80D-4A0E-95CF-40A53D32275F}" type="presParOf" srcId="{2F278BF9-E1B2-4A1C-B065-C19A7B904219}" destId="{E94F35BC-9C76-400A-BBCA-0032259E2E5A}" srcOrd="1" destOrd="0" presId="urn:microsoft.com/office/officeart/2018/5/layout/IconLeafLabelList"/>
    <dgm:cxn modelId="{54E5AE33-4BE6-44E7-871B-1103A0BA7A56}" type="presParOf" srcId="{2F278BF9-E1B2-4A1C-B065-C19A7B904219}" destId="{503A6D04-9ADD-43CC-9847-497CD48F2D11}" srcOrd="2" destOrd="0" presId="urn:microsoft.com/office/officeart/2018/5/layout/IconLeafLabelList"/>
    <dgm:cxn modelId="{3575FCA0-4FCE-460A-8D84-2C767D311A20}" type="presParOf" srcId="{2F278BF9-E1B2-4A1C-B065-C19A7B904219}" destId="{20363298-B2A6-463D-A7BE-F9F67404E389}" srcOrd="3" destOrd="0" presId="urn:microsoft.com/office/officeart/2018/5/layout/IconLeafLabelList"/>
    <dgm:cxn modelId="{4FD22448-C17B-4C43-BAB3-A0B7AA9BCE0D}" type="presParOf" srcId="{B6056BFB-47D7-4C5F-BA11-2CB63C56A52D}" destId="{A47947BB-708D-4F7E-B072-3C2E42B34B24}" srcOrd="3" destOrd="0" presId="urn:microsoft.com/office/officeart/2018/5/layout/IconLeafLabelList"/>
    <dgm:cxn modelId="{75E30F4F-0E76-457B-9D4F-CDE27C2F7F77}" type="presParOf" srcId="{B6056BFB-47D7-4C5F-BA11-2CB63C56A52D}" destId="{BDCD0AC9-D564-4025-AD8A-36664A6CBE31}" srcOrd="4" destOrd="0" presId="urn:microsoft.com/office/officeart/2018/5/layout/IconLeafLabelList"/>
    <dgm:cxn modelId="{C6A367E7-6A7C-42CB-94E4-8EA78AEF87BF}" type="presParOf" srcId="{BDCD0AC9-D564-4025-AD8A-36664A6CBE31}" destId="{5BDDFF18-9AEC-4E5E-B9AA-33D86F01A63E}" srcOrd="0" destOrd="0" presId="urn:microsoft.com/office/officeart/2018/5/layout/IconLeafLabelList"/>
    <dgm:cxn modelId="{B180CBEB-FA9F-4E52-8CA3-A65CB80BB91B}" type="presParOf" srcId="{BDCD0AC9-D564-4025-AD8A-36664A6CBE31}" destId="{F09AEBFF-D2D3-4FFF-AD65-C3CEAEEB10F2}" srcOrd="1" destOrd="0" presId="urn:microsoft.com/office/officeart/2018/5/layout/IconLeafLabelList"/>
    <dgm:cxn modelId="{170B020E-1E19-4EB4-A72C-4FCF01A7DD7E}" type="presParOf" srcId="{BDCD0AC9-D564-4025-AD8A-36664A6CBE31}" destId="{F2EBFBCF-0520-415A-A886-3C4F90D208EF}" srcOrd="2" destOrd="0" presId="urn:microsoft.com/office/officeart/2018/5/layout/IconLeafLabelList"/>
    <dgm:cxn modelId="{CADD8F7D-722C-42A0-AF21-39A3559F8D7B}" type="presParOf" srcId="{BDCD0AC9-D564-4025-AD8A-36664A6CBE31}" destId="{AB9CAFAA-6939-48A6-A89B-19D1A94B9EA1}" srcOrd="3" destOrd="0" presId="urn:microsoft.com/office/officeart/2018/5/layout/IconLeafLabel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01D7A7-914C-4D24-8B82-EE40155AB0BE}">
      <dsp:nvSpPr>
        <dsp:cNvPr id="0" name=""/>
        <dsp:cNvSpPr/>
      </dsp:nvSpPr>
      <dsp:spPr>
        <a:xfrm>
          <a:off x="616949" y="340539"/>
          <a:ext cx="1818562" cy="181856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A2F131-CD01-4CBD-B7A5-1B9B5E7F0402}">
      <dsp:nvSpPr>
        <dsp:cNvPr id="0" name=""/>
        <dsp:cNvSpPr/>
      </dsp:nvSpPr>
      <dsp:spPr>
        <a:xfrm>
          <a:off x="1004512" y="728102"/>
          <a:ext cx="1043437" cy="1043437"/>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8F4E96D-0DB6-4476-8C51-7CC7EC2F227B}">
      <dsp:nvSpPr>
        <dsp:cNvPr id="0" name=""/>
        <dsp:cNvSpPr/>
      </dsp:nvSpPr>
      <dsp:spPr>
        <a:xfrm>
          <a:off x="35606" y="2725540"/>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cap="all"/>
          </a:pPr>
          <a:r>
            <a:rPr lang="en-US" sz="1900" kern="1200" dirty="0"/>
            <a:t>Total views</a:t>
          </a:r>
        </a:p>
        <a:p>
          <a:pPr marL="0" lvl="0" indent="0" algn="ctr" defTabSz="844550">
            <a:lnSpc>
              <a:spcPct val="100000"/>
            </a:lnSpc>
            <a:spcBef>
              <a:spcPct val="0"/>
            </a:spcBef>
            <a:spcAft>
              <a:spcPct val="35000"/>
            </a:spcAft>
            <a:buNone/>
            <a:defRPr cap="all"/>
          </a:pPr>
          <a:r>
            <a:rPr lang="en-US" sz="1900" kern="1200" dirty="0"/>
            <a:t>230,945,654,850</a:t>
          </a:r>
        </a:p>
      </dsp:txBody>
      <dsp:txXfrm>
        <a:off x="35606" y="2725540"/>
        <a:ext cx="2981250" cy="720000"/>
      </dsp:txXfrm>
    </dsp:sp>
    <dsp:sp modelId="{543C18BC-1989-44B2-9862-C670C61D3452}">
      <dsp:nvSpPr>
        <dsp:cNvPr id="0" name=""/>
        <dsp:cNvSpPr/>
      </dsp:nvSpPr>
      <dsp:spPr>
        <a:xfrm>
          <a:off x="4119918" y="340539"/>
          <a:ext cx="1818562" cy="181856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94F35BC-9C76-400A-BBCA-0032259E2E5A}">
      <dsp:nvSpPr>
        <dsp:cNvPr id="0" name=""/>
        <dsp:cNvSpPr/>
      </dsp:nvSpPr>
      <dsp:spPr>
        <a:xfrm>
          <a:off x="4507481" y="728102"/>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0363298-B2A6-463D-A7BE-F9F67404E389}">
      <dsp:nvSpPr>
        <dsp:cNvPr id="0" name=""/>
        <dsp:cNvSpPr/>
      </dsp:nvSpPr>
      <dsp:spPr>
        <a:xfrm>
          <a:off x="3538574" y="2725540"/>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cap="all"/>
          </a:pPr>
          <a:r>
            <a:rPr lang="en-US" sz="1900" kern="1200" dirty="0"/>
            <a:t>Total Likes</a:t>
          </a:r>
        </a:p>
        <a:p>
          <a:pPr marL="0" lvl="0" indent="0" algn="ctr" defTabSz="844550">
            <a:lnSpc>
              <a:spcPct val="100000"/>
            </a:lnSpc>
            <a:spcBef>
              <a:spcPct val="0"/>
            </a:spcBef>
            <a:spcAft>
              <a:spcPct val="35000"/>
            </a:spcAft>
            <a:buNone/>
            <a:defRPr cap="all"/>
          </a:pPr>
          <a:r>
            <a:rPr lang="en-US" sz="1900" kern="1200" dirty="0"/>
            <a:t>1,686,525,216</a:t>
          </a:r>
        </a:p>
      </dsp:txBody>
      <dsp:txXfrm>
        <a:off x="3538574" y="2725540"/>
        <a:ext cx="2981250" cy="720000"/>
      </dsp:txXfrm>
    </dsp:sp>
    <dsp:sp modelId="{5BDDFF18-9AEC-4E5E-B9AA-33D86F01A63E}">
      <dsp:nvSpPr>
        <dsp:cNvPr id="0" name=""/>
        <dsp:cNvSpPr/>
      </dsp:nvSpPr>
      <dsp:spPr>
        <a:xfrm>
          <a:off x="7622887" y="340539"/>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09AEBFF-D2D3-4FFF-AD65-C3CEAEEB10F2}">
      <dsp:nvSpPr>
        <dsp:cNvPr id="0" name=""/>
        <dsp:cNvSpPr/>
      </dsp:nvSpPr>
      <dsp:spPr>
        <a:xfrm>
          <a:off x="8010450" y="728102"/>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B9CAFAA-6939-48A6-A89B-19D1A94B9EA1}">
      <dsp:nvSpPr>
        <dsp:cNvPr id="0" name=""/>
        <dsp:cNvSpPr/>
      </dsp:nvSpPr>
      <dsp:spPr>
        <a:xfrm>
          <a:off x="7041543" y="2725540"/>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cap="all"/>
          </a:pPr>
          <a:r>
            <a:rPr lang="en-US" sz="1900" kern="1200" dirty="0"/>
            <a:t>Total Videos</a:t>
          </a:r>
        </a:p>
        <a:p>
          <a:pPr marL="0" lvl="0" indent="0" algn="ctr" defTabSz="844550">
            <a:lnSpc>
              <a:spcPct val="100000"/>
            </a:lnSpc>
            <a:spcBef>
              <a:spcPct val="0"/>
            </a:spcBef>
            <a:spcAft>
              <a:spcPct val="35000"/>
            </a:spcAft>
            <a:buNone/>
            <a:defRPr cap="all"/>
          </a:pPr>
          <a:r>
            <a:rPr lang="en-US" sz="1900" kern="1200" dirty="0"/>
            <a:t>19,336</a:t>
          </a:r>
        </a:p>
      </dsp:txBody>
      <dsp:txXfrm>
        <a:off x="7041543" y="2725540"/>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jfif>
</file>

<file path=ppt/media/image3.png>
</file>

<file path=ppt/media/image4.png>
</file>

<file path=ppt/media/image5.svg>
</file>

<file path=ppt/media/image6.png>
</file>

<file path=ppt/media/image7.svg>
</file>

<file path=ppt/media/image8.png>
</file>

<file path=ppt/media/image9.sv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C204D6-0CA1-4303-A484-2D0D6199E1F2}" type="datetimeFigureOut">
              <a:rPr lang="en-US" smtClean="0"/>
              <a:t>7/4/2024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16CC26-22C9-476B-A81D-22B7842D3850}" type="slidenum">
              <a:rPr lang="en-US" smtClean="0"/>
              <a:t>‹#›</a:t>
            </a:fld>
            <a:endParaRPr lang="en-US"/>
          </a:p>
        </p:txBody>
      </p:sp>
    </p:spTree>
    <p:extLst>
      <p:ext uri="{BB962C8B-B14F-4D97-AF65-F5344CB8AC3E}">
        <p14:creationId xmlns:p14="http://schemas.microsoft.com/office/powerpoint/2010/main" val="2528860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16CC26-22C9-476B-A81D-22B7842D3850}" type="slidenum">
              <a:rPr lang="en-US" smtClean="0"/>
              <a:t>4</a:t>
            </a:fld>
            <a:endParaRPr lang="en-US"/>
          </a:p>
        </p:txBody>
      </p:sp>
    </p:spTree>
    <p:extLst>
      <p:ext uri="{BB962C8B-B14F-4D97-AF65-F5344CB8AC3E}">
        <p14:creationId xmlns:p14="http://schemas.microsoft.com/office/powerpoint/2010/main" val="2301062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16CC26-22C9-476B-A81D-22B7842D3850}" type="slidenum">
              <a:rPr lang="en-US" smtClean="0"/>
              <a:t>5</a:t>
            </a:fld>
            <a:endParaRPr lang="en-US"/>
          </a:p>
        </p:txBody>
      </p:sp>
    </p:spTree>
    <p:extLst>
      <p:ext uri="{BB962C8B-B14F-4D97-AF65-F5344CB8AC3E}">
        <p14:creationId xmlns:p14="http://schemas.microsoft.com/office/powerpoint/2010/main" val="3295076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7/4/2024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7/4/2024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7/4/2024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7/4/2024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7/4/2024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7/4/2024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7/4/2024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7/4/2024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7/4/2024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7/4/2024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3.png"/><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2.jfif"/><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hyperlink" Target="https://public.tableau.com/views/YoutubeSongVideo/Dashboard1?:language=en-US&amp;:sid=&amp;:redirect=auth&amp;:display_count=n&amp;:origin=viz_share_link" TargetMode="External"/></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audio" Target="../media/media4.m4a"/><Relationship Id="rId7" Type="http://schemas.openxmlformats.org/officeDocument/2006/relationships/diagramLayout" Target="../diagrams/layout1.xml"/><Relationship Id="rId2" Type="http://schemas.microsoft.com/office/2007/relationships/media" Target="../media/media4.m4a"/><Relationship Id="rId1" Type="http://schemas.openxmlformats.org/officeDocument/2006/relationships/themeOverride" Target="../theme/themeOverride2.xml"/><Relationship Id="rId6" Type="http://schemas.openxmlformats.org/officeDocument/2006/relationships/diagramData" Target="../diagrams/data1.xml"/><Relationship Id="rId11" Type="http://schemas.openxmlformats.org/officeDocument/2006/relationships/image" Target="../media/image3.png"/><Relationship Id="rId5" Type="http://schemas.openxmlformats.org/officeDocument/2006/relationships/notesSlide" Target="../notesSlides/notesSlide1.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0.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29999" y="400644"/>
            <a:ext cx="4813072" cy="3494791"/>
          </a:xfrm>
        </p:spPr>
        <p:txBody>
          <a:bodyPr>
            <a:normAutofit/>
          </a:bodyPr>
          <a:lstStyle/>
          <a:p>
            <a:pPr algn="ctr"/>
            <a:r>
              <a:rPr lang="en-US" sz="6600" dirty="0">
                <a:solidFill>
                  <a:srgbClr val="D13605"/>
                </a:solidFill>
              </a:rPr>
              <a:t>YouTube Song Analysis with Tableau</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1984" y="5139306"/>
            <a:ext cx="4829101" cy="1238616"/>
          </a:xfrm>
        </p:spPr>
        <p:txBody>
          <a:bodyPr>
            <a:normAutofit/>
          </a:bodyPr>
          <a:lstStyle/>
          <a:p>
            <a:r>
              <a:rPr lang="en-US" dirty="0"/>
              <a:t>By </a:t>
            </a:r>
            <a:r>
              <a:rPr lang="en-US" dirty="0" err="1"/>
              <a:t>adediran</a:t>
            </a:r>
            <a:r>
              <a:rPr lang="en-US" dirty="0"/>
              <a:t> david</a:t>
            </a:r>
          </a:p>
          <a:p>
            <a:endParaRPr lang="en-US" dirty="0"/>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A4DF18F5-D31E-4751-ABF1-7F48C63159D1}"/>
              </a:ext>
            </a:extLst>
          </p:cNvPr>
          <p:cNvSpPr>
            <a:spLocks noGrp="1"/>
          </p:cNvSpPr>
          <p:nvPr>
            <p:ph type="ftr" sz="quarter" idx="11"/>
          </p:nvPr>
        </p:nvSpPr>
        <p:spPr>
          <a:xfrm>
            <a:off x="9428478" y="6492875"/>
            <a:ext cx="6818262" cy="365125"/>
          </a:xfrm>
        </p:spPr>
        <p:txBody>
          <a:bodyPr/>
          <a:lstStyle/>
          <a:p>
            <a:r>
              <a:rPr lang="en-US" dirty="0" err="1">
                <a:solidFill>
                  <a:schemeClr val="tx1"/>
                </a:solidFill>
              </a:rPr>
              <a:t>Mentorness</a:t>
            </a:r>
            <a:r>
              <a:rPr lang="en-US" dirty="0">
                <a:solidFill>
                  <a:schemeClr val="tx1"/>
                </a:solidFill>
              </a:rPr>
              <a:t> </a:t>
            </a:r>
            <a:r>
              <a:rPr lang="en-US" dirty="0" err="1">
                <a:solidFill>
                  <a:schemeClr val="tx1"/>
                </a:solidFill>
              </a:rPr>
              <a:t>Internsip</a:t>
            </a:r>
            <a:r>
              <a:rPr lang="en-US" dirty="0">
                <a:solidFill>
                  <a:schemeClr val="tx1"/>
                </a:solidFill>
              </a:rPr>
              <a:t> program</a:t>
            </a:r>
          </a:p>
        </p:txBody>
      </p:sp>
      <p:pic>
        <p:nvPicPr>
          <p:cNvPr id="7" name="Picture 6">
            <a:extLst>
              <a:ext uri="{FF2B5EF4-FFF2-40B4-BE49-F238E27FC236}">
                <a16:creationId xmlns:a16="http://schemas.microsoft.com/office/drawing/2014/main" id="{BCC48F90-C7A3-D875-C9C3-1E68C3C64A2E}"/>
              </a:ext>
            </a:extLst>
          </p:cNvPr>
          <p:cNvPicPr>
            <a:picLocks noChangeAspect="1"/>
          </p:cNvPicPr>
          <p:nvPr/>
        </p:nvPicPr>
        <p:blipFill>
          <a:blip r:embed="rId6"/>
          <a:stretch>
            <a:fillRect/>
          </a:stretch>
        </p:blipFill>
        <p:spPr>
          <a:xfrm>
            <a:off x="10223329" y="92249"/>
            <a:ext cx="1941688" cy="902950"/>
          </a:xfrm>
          <a:prstGeom prst="rect">
            <a:avLst/>
          </a:prstGeom>
        </p:spPr>
      </p:pic>
      <p:pic>
        <p:nvPicPr>
          <p:cNvPr id="9" name="Audio 8">
            <a:hlinkClick r:id="" action="ppaction://media"/>
            <a:extLst>
              <a:ext uri="{FF2B5EF4-FFF2-40B4-BE49-F238E27FC236}">
                <a16:creationId xmlns:a16="http://schemas.microsoft.com/office/drawing/2014/main" id="{03D405CE-3CBF-62F0-3202-0C3D85DD535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8065" t="-95161" r="-208065" b="-95161"/>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895915843"/>
      </p:ext>
    </p:extLst>
  </p:cSld>
  <p:clrMapOvr>
    <a:masterClrMapping/>
  </p:clrMapOvr>
  <mc:AlternateContent xmlns:mc="http://schemas.openxmlformats.org/markup-compatibility/2006">
    <mc:Choice xmlns:p14="http://schemas.microsoft.com/office/powerpoint/2010/main" Requires="p14">
      <p:transition spd="slow" p14:dur="2000" advTm="9553"/>
    </mc:Choice>
    <mc:Fallback>
      <p:transition spd="slow" advTm="9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B0E9-92E5-0E74-6F29-E3763A9193B5}"/>
              </a:ext>
            </a:extLst>
          </p:cNvPr>
          <p:cNvSpPr>
            <a:spLocks noGrp="1"/>
          </p:cNvSpPr>
          <p:nvPr>
            <p:ph type="title"/>
          </p:nvPr>
        </p:nvSpPr>
        <p:spPr>
          <a:xfrm>
            <a:off x="609600" y="64931"/>
            <a:ext cx="10515600" cy="849470"/>
          </a:xfrm>
        </p:spPr>
        <p:txBody>
          <a:bodyPr/>
          <a:lstStyle/>
          <a:p>
            <a:r>
              <a:rPr lang="en-US" dirty="0"/>
              <a:t>Overview</a:t>
            </a:r>
          </a:p>
        </p:txBody>
      </p:sp>
      <p:sp>
        <p:nvSpPr>
          <p:cNvPr id="3" name="Content Placeholder 2">
            <a:extLst>
              <a:ext uri="{FF2B5EF4-FFF2-40B4-BE49-F238E27FC236}">
                <a16:creationId xmlns:a16="http://schemas.microsoft.com/office/drawing/2014/main" id="{D39211D9-DF75-6361-E30E-92438BD5F0B2}"/>
              </a:ext>
            </a:extLst>
          </p:cNvPr>
          <p:cNvSpPr>
            <a:spLocks noGrp="1"/>
          </p:cNvSpPr>
          <p:nvPr>
            <p:ph idx="1"/>
          </p:nvPr>
        </p:nvSpPr>
        <p:spPr>
          <a:xfrm>
            <a:off x="406400" y="822036"/>
            <a:ext cx="11379199" cy="5394038"/>
          </a:xfrm>
        </p:spPr>
        <p:txBody>
          <a:bodyPr>
            <a:normAutofit fontScale="85000" lnSpcReduction="20000"/>
          </a:bodyPr>
          <a:lstStyle/>
          <a:p>
            <a:pPr marL="201168" lvl="1" indent="0">
              <a:buNone/>
            </a:pPr>
            <a:r>
              <a:rPr lang="en-US" dirty="0"/>
              <a:t>	</a:t>
            </a:r>
          </a:p>
          <a:p>
            <a:pPr marL="201168" lvl="1" indent="0">
              <a:buNone/>
            </a:pPr>
            <a:r>
              <a:rPr lang="en-US" dirty="0"/>
              <a:t>The goal of this project is to utilize Tableau to create insightful visualizations and reports that provide a deeper understanding of YouTube songs' performance, popularity, and user engagement. The analysis aims to uncover trends, preferences, and patterns in the data to aid content creators and stakeholders in optimizing their YouTube song content. </a:t>
            </a:r>
          </a:p>
          <a:p>
            <a:pPr marL="201168" lvl="1" indent="0">
              <a:buNone/>
            </a:pPr>
            <a:r>
              <a:rPr lang="en-US" dirty="0"/>
              <a:t>	</a:t>
            </a:r>
          </a:p>
          <a:p>
            <a:pPr marL="201168" lvl="1" indent="0">
              <a:buNone/>
            </a:pPr>
            <a:r>
              <a:rPr lang="en-US" dirty="0"/>
              <a:t>The dataset contains key attributes such as video ID, channel title, title, description, tags, published date, view count, like count, favorite count, comment count, video duration, video definition, and caption details.</a:t>
            </a:r>
          </a:p>
          <a:p>
            <a:r>
              <a:rPr lang="en-US" dirty="0"/>
              <a:t>      </a:t>
            </a:r>
          </a:p>
          <a:p>
            <a:pPr lvl="1"/>
            <a:r>
              <a:rPr lang="en-US" dirty="0" err="1"/>
              <a:t>video_id</a:t>
            </a:r>
            <a:r>
              <a:rPr lang="en-US" dirty="0"/>
              <a:t>: Unique identifier for each YouTube video.</a:t>
            </a:r>
          </a:p>
          <a:p>
            <a:pPr lvl="1"/>
            <a:r>
              <a:rPr lang="en-US" dirty="0" err="1"/>
              <a:t>channelTitle</a:t>
            </a:r>
            <a:r>
              <a:rPr lang="en-US" dirty="0"/>
              <a:t>: Title of the YouTube channel publishing the song. </a:t>
            </a:r>
          </a:p>
          <a:p>
            <a:pPr lvl="1"/>
            <a:r>
              <a:rPr lang="en-US" dirty="0"/>
              <a:t> title: Title of the YouTube song video. </a:t>
            </a:r>
          </a:p>
          <a:p>
            <a:pPr lvl="1"/>
            <a:r>
              <a:rPr lang="en-US" dirty="0"/>
              <a:t> description: Description provided for the YouTube song video. </a:t>
            </a:r>
          </a:p>
          <a:p>
            <a:pPr lvl="1"/>
            <a:r>
              <a:rPr lang="en-US" dirty="0"/>
              <a:t>tags: Tags associated with the YouTube song video. </a:t>
            </a:r>
          </a:p>
          <a:p>
            <a:pPr lvl="1"/>
            <a:r>
              <a:rPr lang="en-US" dirty="0" err="1"/>
              <a:t>publishedAt</a:t>
            </a:r>
            <a:r>
              <a:rPr lang="en-US" dirty="0"/>
              <a:t>: Date and time when the YouTube song video was published. </a:t>
            </a:r>
          </a:p>
          <a:p>
            <a:pPr lvl="1"/>
            <a:r>
              <a:rPr lang="en-US" dirty="0" err="1"/>
              <a:t>viewCount</a:t>
            </a:r>
            <a:r>
              <a:rPr lang="en-US" dirty="0"/>
              <a:t>: Number of views received by the YouTube song video. </a:t>
            </a:r>
          </a:p>
          <a:p>
            <a:pPr lvl="1"/>
            <a:r>
              <a:rPr lang="en-US" dirty="0" err="1"/>
              <a:t>likeCount</a:t>
            </a:r>
            <a:r>
              <a:rPr lang="en-US" dirty="0"/>
              <a:t>: Number of likes received by the YouTube song video. </a:t>
            </a:r>
          </a:p>
          <a:p>
            <a:pPr lvl="1"/>
            <a:r>
              <a:rPr lang="en-US" dirty="0" err="1"/>
              <a:t>favoriteCount</a:t>
            </a:r>
            <a:r>
              <a:rPr lang="en-US" dirty="0"/>
              <a:t>: Number of times the YouTube song video has been marked as a favorite. </a:t>
            </a:r>
          </a:p>
          <a:p>
            <a:pPr lvl="1"/>
            <a:r>
              <a:rPr lang="en-US" dirty="0" err="1"/>
              <a:t>commentCount</a:t>
            </a:r>
            <a:r>
              <a:rPr lang="en-US" dirty="0"/>
              <a:t>: Number of comments posted on the YouTube song video. </a:t>
            </a:r>
          </a:p>
          <a:p>
            <a:pPr lvl="1"/>
            <a:r>
              <a:rPr lang="en-US" dirty="0"/>
              <a:t>duration: Duration of the YouTube song video. </a:t>
            </a:r>
          </a:p>
          <a:p>
            <a:pPr lvl="1"/>
            <a:r>
              <a:rPr lang="en-US" dirty="0"/>
              <a:t>definition: Video definition or quality (e.g., HD, SD). </a:t>
            </a:r>
          </a:p>
          <a:p>
            <a:pPr lvl="1"/>
            <a:r>
              <a:rPr lang="en-US" dirty="0"/>
              <a:t>caption: Availability of captions for the YouTube song video</a:t>
            </a:r>
          </a:p>
        </p:txBody>
      </p:sp>
      <p:pic>
        <p:nvPicPr>
          <p:cNvPr id="5" name="Audio 4">
            <a:hlinkClick r:id="" action="ppaction://media"/>
            <a:extLst>
              <a:ext uri="{FF2B5EF4-FFF2-40B4-BE49-F238E27FC236}">
                <a16:creationId xmlns:a16="http://schemas.microsoft.com/office/drawing/2014/main" id="{7D4ECB49-BF5D-D5BF-00C0-86F83D3E172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8065" t="-95161" r="-208065" b="-95161"/>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039993351"/>
      </p:ext>
    </p:extLst>
  </p:cSld>
  <p:clrMapOvr>
    <a:masterClrMapping/>
  </p:clrMapOvr>
  <mc:AlternateContent xmlns:mc="http://schemas.openxmlformats.org/markup-compatibility/2006">
    <mc:Choice xmlns:p14="http://schemas.microsoft.com/office/powerpoint/2010/main" Requires="p14">
      <p:transition spd="slow" p14:dur="2000" advTm="47500"/>
    </mc:Choice>
    <mc:Fallback>
      <p:transition spd="slow" advTm="47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F8CDB-C399-2F56-9880-9AF06EC102B1}"/>
              </a:ext>
            </a:extLst>
          </p:cNvPr>
          <p:cNvSpPr>
            <a:spLocks noGrp="1"/>
          </p:cNvSpPr>
          <p:nvPr>
            <p:ph type="title"/>
          </p:nvPr>
        </p:nvSpPr>
        <p:spPr>
          <a:xfrm>
            <a:off x="1097280" y="286603"/>
            <a:ext cx="10058400" cy="702305"/>
          </a:xfrm>
        </p:spPr>
        <p:txBody>
          <a:bodyPr>
            <a:normAutofit fontScale="90000"/>
          </a:bodyPr>
          <a:lstStyle/>
          <a:p>
            <a:r>
              <a:rPr lang="en-US" dirty="0"/>
              <a:t>Data cleaning and Preparation</a:t>
            </a:r>
          </a:p>
        </p:txBody>
      </p:sp>
      <p:sp>
        <p:nvSpPr>
          <p:cNvPr id="3" name="Content Placeholder 2">
            <a:extLst>
              <a:ext uri="{FF2B5EF4-FFF2-40B4-BE49-F238E27FC236}">
                <a16:creationId xmlns:a16="http://schemas.microsoft.com/office/drawing/2014/main" id="{15BFDE4D-013E-1ADF-15C1-B40B61166038}"/>
              </a:ext>
            </a:extLst>
          </p:cNvPr>
          <p:cNvSpPr>
            <a:spLocks noGrp="1"/>
          </p:cNvSpPr>
          <p:nvPr>
            <p:ph idx="1"/>
          </p:nvPr>
        </p:nvSpPr>
        <p:spPr/>
        <p:txBody>
          <a:bodyPr>
            <a:normAutofit lnSpcReduction="10000"/>
          </a:bodyPr>
          <a:lstStyle/>
          <a:p>
            <a:pPr>
              <a:buFont typeface="Arial" panose="020B0604020202020204" pitchFamily="34" charset="0"/>
              <a:buChar char="•"/>
            </a:pPr>
            <a:r>
              <a:rPr lang="en-US" dirty="0"/>
              <a:t>The dataset was explored  blanks, nulls, outliers and missing values. </a:t>
            </a:r>
          </a:p>
          <a:p>
            <a:pPr>
              <a:buFont typeface="Arial" panose="020B0604020202020204" pitchFamily="34" charset="0"/>
              <a:buChar char="•"/>
            </a:pPr>
            <a:r>
              <a:rPr lang="en-US" dirty="0"/>
              <a:t>Blanks were taken out. Videos with zero views and high likes were dropped. </a:t>
            </a:r>
          </a:p>
          <a:p>
            <a:pPr>
              <a:buFont typeface="Arial" panose="020B0604020202020204" pitchFamily="34" charset="0"/>
              <a:buChar char="•"/>
            </a:pPr>
            <a:r>
              <a:rPr lang="en-US" dirty="0"/>
              <a:t>Columns without a video title and other values necessary were also dropped. </a:t>
            </a:r>
          </a:p>
          <a:p>
            <a:pPr>
              <a:buFont typeface="Arial" panose="020B0604020202020204" pitchFamily="34" charset="0"/>
              <a:buChar char="•"/>
            </a:pPr>
            <a:r>
              <a:rPr lang="en-US" dirty="0"/>
              <a:t>Relevant columns were converted to the right data type.</a:t>
            </a:r>
          </a:p>
          <a:p>
            <a:pPr>
              <a:buFont typeface="Arial" panose="020B0604020202020204" pitchFamily="34" charset="0"/>
              <a:buChar char="•"/>
            </a:pPr>
            <a:r>
              <a:rPr lang="en-US" dirty="0"/>
              <a:t>‘</a:t>
            </a:r>
            <a:r>
              <a:rPr lang="en-US" i="1" dirty="0"/>
              <a:t>Published At’ </a:t>
            </a:r>
            <a:r>
              <a:rPr lang="en-US" dirty="0"/>
              <a:t>column was split into two : Published date and Published Time and the columns were converted into the right data type.</a:t>
            </a:r>
          </a:p>
          <a:p>
            <a:pPr>
              <a:buFont typeface="Arial" panose="020B0604020202020204" pitchFamily="34" charset="0"/>
              <a:buChar char="•"/>
            </a:pPr>
            <a:r>
              <a:rPr lang="en-US" dirty="0"/>
              <a:t>Data is ready for analysis and visualization.</a:t>
            </a:r>
          </a:p>
          <a:p>
            <a:pPr>
              <a:buFont typeface="Arial" panose="020B0604020202020204" pitchFamily="34" charset="0"/>
              <a:buChar char="•"/>
            </a:pPr>
            <a:r>
              <a:rPr lang="en-US" dirty="0"/>
              <a:t>Interact with the Dashboard Here :  </a:t>
            </a:r>
            <a:r>
              <a:rPr lang="en-US" dirty="0">
                <a:hlinkClick r:id="rId4"/>
              </a:rPr>
              <a:t>Youtube Dashboard</a:t>
            </a:r>
            <a:r>
              <a:rPr lang="en-US" dirty="0"/>
              <a:t> and see each song videos engagement</a:t>
            </a:r>
          </a:p>
        </p:txBody>
      </p:sp>
      <p:pic>
        <p:nvPicPr>
          <p:cNvPr id="5" name="Audio 4">
            <a:hlinkClick r:id="" action="ppaction://media"/>
            <a:extLst>
              <a:ext uri="{FF2B5EF4-FFF2-40B4-BE49-F238E27FC236}">
                <a16:creationId xmlns:a16="http://schemas.microsoft.com/office/drawing/2014/main" id="{CC3CA95B-142A-147B-20C5-74E7618C567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8065" t="-95161" r="-208065" b="-95161"/>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948584561"/>
      </p:ext>
    </p:extLst>
  </p:cSld>
  <p:clrMapOvr>
    <a:masterClrMapping/>
  </p:clrMapOvr>
  <mc:AlternateContent xmlns:mc="http://schemas.openxmlformats.org/markup-compatibility/2006">
    <mc:Choice xmlns:p14="http://schemas.microsoft.com/office/powerpoint/2010/main" Requires="p14">
      <p:transition spd="slow" p14:dur="2000" advTm="40183"/>
    </mc:Choice>
    <mc:Fallback>
      <p:transition spd="slow" advTm="40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1097280" y="286603"/>
            <a:ext cx="10058400" cy="1450757"/>
          </a:xfrm>
        </p:spPr>
        <p:txBody>
          <a:bodyPr>
            <a:normAutofit/>
          </a:bodyPr>
          <a:lstStyle/>
          <a:p>
            <a:r>
              <a:rPr lang="en-US" dirty="0"/>
              <a:t> Key Findings</a:t>
            </a:r>
          </a:p>
        </p:txBody>
      </p:sp>
      <p:graphicFrame>
        <p:nvGraphicFramePr>
          <p:cNvPr id="4" name="Content Placeholder 2" descr="SmartArt graphic">
            <a:extLst>
              <a:ext uri="{FF2B5EF4-FFF2-40B4-BE49-F238E27FC236}">
                <a16:creationId xmlns:a16="http://schemas.microsoft.com/office/drawing/2014/main" id="{59F5A1AC-D08D-42AE-B94A-1CAFB517D846}"/>
              </a:ext>
            </a:extLst>
          </p:cNvPr>
          <p:cNvGraphicFramePr>
            <a:graphicFrameLocks noGrp="1"/>
          </p:cNvGraphicFramePr>
          <p:nvPr>
            <p:ph idx="1"/>
            <p:extLst>
              <p:ext uri="{D42A27DB-BD31-4B8C-83A1-F6EECF244321}">
                <p14:modId xmlns:p14="http://schemas.microsoft.com/office/powerpoint/2010/main" val="2886519229"/>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5" name="Audio 4">
            <a:hlinkClick r:id="" action="ppaction://media"/>
            <a:extLst>
              <a:ext uri="{FF2B5EF4-FFF2-40B4-BE49-F238E27FC236}">
                <a16:creationId xmlns:a16="http://schemas.microsoft.com/office/drawing/2014/main" id="{92F5BD9B-5CD4-0384-E179-27D4549F96C9}"/>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208065" t="-95161" r="-208065" b="-95161"/>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07969280"/>
      </p:ext>
    </p:extLst>
  </p:cSld>
  <p:clrMapOvr>
    <a:masterClrMapping/>
  </p:clrMapOvr>
  <mc:AlternateContent xmlns:mc="http://schemas.openxmlformats.org/markup-compatibility/2006">
    <mc:Choice xmlns:p14="http://schemas.microsoft.com/office/powerpoint/2010/main" Requires="p14">
      <p:transition spd="slow" p14:dur="2000" advTm="9382"/>
    </mc:Choice>
    <mc:Fallback>
      <p:transition spd="slow" advTm="9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Audio 5">
            <a:hlinkClick r:id="" action="ppaction://media"/>
            <a:extLst>
              <a:ext uri="{FF2B5EF4-FFF2-40B4-BE49-F238E27FC236}">
                <a16:creationId xmlns:a16="http://schemas.microsoft.com/office/drawing/2014/main" id="{2F6B8442-7A87-A1A9-619A-D8112AA2417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8065" t="-95161" r="-208065" b="-95161"/>
          <a:stretch>
            <a:fillRect/>
          </a:stretch>
        </p:blipFill>
        <p:spPr>
          <a:xfrm>
            <a:off x="9144000" y="5143500"/>
            <a:ext cx="3048000" cy="1714500"/>
          </a:xfrm>
          <a:prstGeom prst="rect">
            <a:avLst/>
          </a:prstGeom>
        </p:spPr>
      </p:pic>
      <p:pic>
        <p:nvPicPr>
          <p:cNvPr id="7" name="slide2" descr="Dashboard 1">
            <a:extLst>
              <a:ext uri="{FF2B5EF4-FFF2-40B4-BE49-F238E27FC236}">
                <a16:creationId xmlns:a16="http://schemas.microsoft.com/office/drawing/2014/main" id="{0A1DD7C2-E116-43E9-8B2F-78FACD57A02B}"/>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1203159" y="0"/>
            <a:ext cx="10000648" cy="6343048"/>
          </a:xfrm>
          <a:prstGeom prst="rect">
            <a:avLst/>
          </a:prstGeom>
        </p:spPr>
      </p:pic>
    </p:spTree>
    <p:extLst>
      <p:ext uri="{BB962C8B-B14F-4D97-AF65-F5344CB8AC3E}">
        <p14:creationId xmlns:p14="http://schemas.microsoft.com/office/powerpoint/2010/main" val="3463827052"/>
      </p:ext>
    </p:extLst>
  </p:cSld>
  <p:clrMapOvr>
    <a:masterClrMapping/>
  </p:clrMapOvr>
  <mc:AlternateContent xmlns:mc="http://schemas.openxmlformats.org/markup-compatibility/2006">
    <mc:Choice xmlns:p14="http://schemas.microsoft.com/office/powerpoint/2010/main" Requires="p14">
      <p:transition spd="slow" p14:dur="2000" advTm="49333"/>
    </mc:Choice>
    <mc:Fallback>
      <p:transition spd="slow" advTm="49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9148E-A1DF-5A60-D3FF-17E4BC55E2F1}"/>
              </a:ext>
            </a:extLst>
          </p:cNvPr>
          <p:cNvSpPr>
            <a:spLocks noGrp="1"/>
          </p:cNvSpPr>
          <p:nvPr>
            <p:ph type="title"/>
          </p:nvPr>
        </p:nvSpPr>
        <p:spPr>
          <a:xfrm>
            <a:off x="1097280" y="286604"/>
            <a:ext cx="10058400" cy="897304"/>
          </a:xfrm>
        </p:spPr>
        <p:txBody>
          <a:bodyPr/>
          <a:lstStyle/>
          <a:p>
            <a:r>
              <a:rPr lang="en-US" dirty="0"/>
              <a:t>Key Findings</a:t>
            </a:r>
          </a:p>
        </p:txBody>
      </p:sp>
      <p:sp>
        <p:nvSpPr>
          <p:cNvPr id="3" name="Content Placeholder 2">
            <a:extLst>
              <a:ext uri="{FF2B5EF4-FFF2-40B4-BE49-F238E27FC236}">
                <a16:creationId xmlns:a16="http://schemas.microsoft.com/office/drawing/2014/main" id="{6E5DD2FA-E205-6A13-4D6E-0EA5A5A53E58}"/>
              </a:ext>
            </a:extLst>
          </p:cNvPr>
          <p:cNvSpPr>
            <a:spLocks noGrp="1"/>
          </p:cNvSpPr>
          <p:nvPr>
            <p:ph idx="1"/>
          </p:nvPr>
        </p:nvSpPr>
        <p:spPr/>
        <p:txBody>
          <a:bodyPr>
            <a:normAutofit lnSpcReduction="10000"/>
          </a:bodyPr>
          <a:lstStyle/>
          <a:p>
            <a:pPr lvl="1">
              <a:buFont typeface="Wingdings" panose="05000000000000000000" pitchFamily="2" charset="2"/>
              <a:buChar char="§"/>
            </a:pPr>
            <a:r>
              <a:rPr lang="en-US" dirty="0"/>
              <a:t>Most videos were published in the year 2011. Since then no number of videos published has been up to half the number of videos published in 2011.</a:t>
            </a:r>
          </a:p>
          <a:p>
            <a:pPr lvl="1">
              <a:buFont typeface="Wingdings" panose="05000000000000000000" pitchFamily="2" charset="2"/>
              <a:buChar char="§"/>
            </a:pPr>
            <a:r>
              <a:rPr lang="en-US" dirty="0"/>
              <a:t>The “</a:t>
            </a:r>
            <a:r>
              <a:rPr lang="en-US" dirty="0" err="1"/>
              <a:t>Vaaste</a:t>
            </a:r>
            <a:r>
              <a:rPr lang="en-US" dirty="0"/>
              <a:t> Song: </a:t>
            </a:r>
            <a:r>
              <a:rPr lang="en-US" dirty="0" err="1"/>
              <a:t>Dhvani</a:t>
            </a:r>
            <a:r>
              <a:rPr lang="en-US" dirty="0"/>
              <a:t> </a:t>
            </a:r>
            <a:r>
              <a:rPr lang="en-US" dirty="0" err="1"/>
              <a:t>Bhanushali</a:t>
            </a:r>
            <a:r>
              <a:rPr lang="en-US" dirty="0"/>
              <a:t>, </a:t>
            </a:r>
            <a:r>
              <a:rPr lang="en-US" dirty="0" err="1"/>
              <a:t>Tanishk</a:t>
            </a:r>
            <a:r>
              <a:rPr lang="en-US" dirty="0"/>
              <a:t> Bagchi | Nikhil D | Bhushan Kumar | Radhika Rao, Vinay </a:t>
            </a:r>
            <a:r>
              <a:rPr lang="en-US" dirty="0" err="1"/>
              <a:t>Sapru</a:t>
            </a:r>
            <a:r>
              <a:rPr lang="en-US" dirty="0"/>
              <a:t>” video is the most watched with a total of over 1.5Billion views</a:t>
            </a:r>
          </a:p>
          <a:p>
            <a:pPr lvl="1">
              <a:buFont typeface="Wingdings" panose="05000000000000000000" pitchFamily="2" charset="2"/>
              <a:buChar char="§"/>
            </a:pPr>
            <a:r>
              <a:rPr lang="en-US" dirty="0"/>
              <a:t>The “</a:t>
            </a:r>
            <a:r>
              <a:rPr lang="en-US" dirty="0" err="1"/>
              <a:t>Vaaste</a:t>
            </a:r>
            <a:r>
              <a:rPr lang="en-US" dirty="0"/>
              <a:t> Song: </a:t>
            </a:r>
            <a:r>
              <a:rPr lang="en-US" dirty="0" err="1"/>
              <a:t>Dhvani</a:t>
            </a:r>
            <a:r>
              <a:rPr lang="en-US" dirty="0"/>
              <a:t> </a:t>
            </a:r>
            <a:r>
              <a:rPr lang="en-US" dirty="0" err="1"/>
              <a:t>Bhanushali</a:t>
            </a:r>
            <a:r>
              <a:rPr lang="en-US" dirty="0"/>
              <a:t>, </a:t>
            </a:r>
            <a:r>
              <a:rPr lang="en-US" dirty="0" err="1"/>
              <a:t>Tanishk</a:t>
            </a:r>
            <a:r>
              <a:rPr lang="en-US" dirty="0"/>
              <a:t> Bagchi | Nikhil D | Bhushan Kumar | Radhika Rao, Vinay </a:t>
            </a:r>
            <a:r>
              <a:rPr lang="en-US" dirty="0" err="1"/>
              <a:t>Sapru</a:t>
            </a:r>
            <a:r>
              <a:rPr lang="en-US" dirty="0"/>
              <a:t>” video is the most liked with over 12million likes</a:t>
            </a:r>
          </a:p>
          <a:p>
            <a:pPr lvl="1">
              <a:buFont typeface="Wingdings" panose="05000000000000000000" pitchFamily="2" charset="2"/>
              <a:buChar char="§"/>
            </a:pPr>
            <a:r>
              <a:rPr lang="en-US" dirty="0"/>
              <a:t>The month of May has the most number of views of over 36Billion views</a:t>
            </a:r>
          </a:p>
          <a:p>
            <a:pPr lvl="1">
              <a:buFont typeface="Wingdings" panose="05000000000000000000" pitchFamily="2" charset="2"/>
              <a:buChar char="§"/>
            </a:pPr>
            <a:r>
              <a:rPr lang="en-US" dirty="0"/>
              <a:t>Song videos published within the hours of 11am to 1am have more views than other time of the day</a:t>
            </a:r>
          </a:p>
          <a:p>
            <a:pPr lvl="1">
              <a:buFont typeface="Wingdings" panose="05000000000000000000" pitchFamily="2" charset="2"/>
              <a:buChar char="§"/>
            </a:pPr>
            <a:r>
              <a:rPr lang="en-US" dirty="0"/>
              <a:t>Song videos with the Tags #hindisongs tend to have more views</a:t>
            </a:r>
          </a:p>
          <a:p>
            <a:pPr lvl="1">
              <a:buFont typeface="Wingdings" panose="05000000000000000000" pitchFamily="2" charset="2"/>
              <a:buChar char="§"/>
            </a:pPr>
            <a:r>
              <a:rPr lang="en-US" dirty="0"/>
              <a:t>No song video was a favorite by any of the users</a:t>
            </a:r>
          </a:p>
          <a:p>
            <a:pPr marL="201168" lvl="1" indent="0" algn="ctr">
              <a:buNone/>
            </a:pPr>
            <a:endParaRPr lang="en-US" sz="2000" b="1" dirty="0"/>
          </a:p>
          <a:p>
            <a:pPr marL="201168" lvl="1" indent="0" algn="ctr">
              <a:buNone/>
            </a:pPr>
            <a:r>
              <a:rPr lang="en-US" sz="2000" b="1" dirty="0"/>
              <a:t>THANK YOU</a:t>
            </a:r>
          </a:p>
        </p:txBody>
      </p:sp>
      <p:pic>
        <p:nvPicPr>
          <p:cNvPr id="5" name="Audio 4">
            <a:hlinkClick r:id="" action="ppaction://media"/>
            <a:extLst>
              <a:ext uri="{FF2B5EF4-FFF2-40B4-BE49-F238E27FC236}">
                <a16:creationId xmlns:a16="http://schemas.microsoft.com/office/drawing/2014/main" id="{C289CDE8-7162-CED0-B556-E1C21CB1E75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8065" t="-95161" r="-208065" b="-95161"/>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252020320"/>
      </p:ext>
    </p:extLst>
  </p:cSld>
  <p:clrMapOvr>
    <a:masterClrMapping/>
  </p:clrMapOvr>
  <mc:AlternateContent xmlns:mc="http://schemas.openxmlformats.org/markup-compatibility/2006">
    <mc:Choice xmlns:p14="http://schemas.microsoft.com/office/powerpoint/2010/main" Requires="p14">
      <p:transition spd="slow" p14:dur="2000" advTm="39672"/>
    </mc:Choice>
    <mc:Fallback>
      <p:transition spd="slow" advTm="39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2.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{3C1ED5CA-E711-420C-A454-968FEA7A48D4}tf11437505_win32</Template>
  <TotalTime>79</TotalTime>
  <Words>543</Words>
  <Application>Microsoft Office PowerPoint</Application>
  <PresentationFormat>Widescreen</PresentationFormat>
  <Paragraphs>49</Paragraphs>
  <Slides>6</Slides>
  <Notes>2</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Georgia Pro Cond Light</vt:lpstr>
      <vt:lpstr>Speak Pro</vt:lpstr>
      <vt:lpstr>Wingdings</vt:lpstr>
      <vt:lpstr>RetrospectVTI</vt:lpstr>
      <vt:lpstr>YouTube Song Analysis with Tableau</vt:lpstr>
      <vt:lpstr>Overview</vt:lpstr>
      <vt:lpstr>Data cleaning and Preparation</vt:lpstr>
      <vt:lpstr> Key Findings</vt:lpstr>
      <vt:lpstr>PowerPoint Presentation</vt:lpstr>
      <vt:lpstr>Key Findings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YouTube Song Analysis with Tableau</dc:title>
  <dc:creator>david dedirn</dc:creator>
  <cp:lastModifiedBy>david dedirn</cp:lastModifiedBy>
  <cp:revision>2</cp:revision>
  <dcterms:created xsi:type="dcterms:W3CDTF">2024-07-04T10:52:21Z</dcterms:created>
  <dcterms:modified xsi:type="dcterms:W3CDTF">2024-07-04T12:11:45Z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